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6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7.xml" ContentType="application/vnd.openxmlformats-officedocument.presentationml.tags+xml"/>
  <Override PartName="/ppt/notesSlides/notesSlide23.xml" ContentType="application/vnd.openxmlformats-officedocument.presentationml.notesSlide+xml"/>
  <Override PartName="/ppt/tags/tag8.xml" ContentType="application/vnd.openxmlformats-officedocument.presentationml.tags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  <p:sldMasterId id="2147484032" r:id="rId2"/>
  </p:sldMasterIdLst>
  <p:notesMasterIdLst>
    <p:notesMasterId r:id="rId31"/>
  </p:notesMasterIdLst>
  <p:sldIdLst>
    <p:sldId id="322" r:id="rId3"/>
    <p:sldId id="876" r:id="rId4"/>
    <p:sldId id="860" r:id="rId5"/>
    <p:sldId id="305" r:id="rId6"/>
    <p:sldId id="759" r:id="rId7"/>
    <p:sldId id="1054" r:id="rId8"/>
    <p:sldId id="1090" r:id="rId9"/>
    <p:sldId id="1091" r:id="rId10"/>
    <p:sldId id="1092" r:id="rId11"/>
    <p:sldId id="1056" r:id="rId12"/>
    <p:sldId id="1057" r:id="rId13"/>
    <p:sldId id="1093" r:id="rId14"/>
    <p:sldId id="1094" r:id="rId15"/>
    <p:sldId id="1095" r:id="rId16"/>
    <p:sldId id="1096" r:id="rId17"/>
    <p:sldId id="1097" r:id="rId18"/>
    <p:sldId id="1098" r:id="rId19"/>
    <p:sldId id="1099" r:id="rId20"/>
    <p:sldId id="1063" r:id="rId21"/>
    <p:sldId id="1064" r:id="rId22"/>
    <p:sldId id="1100" r:id="rId23"/>
    <p:sldId id="1101" r:id="rId24"/>
    <p:sldId id="1102" r:id="rId25"/>
    <p:sldId id="1109" r:id="rId26"/>
    <p:sldId id="309" r:id="rId27"/>
    <p:sldId id="308" r:id="rId28"/>
    <p:sldId id="310" r:id="rId29"/>
    <p:sldId id="1110" r:id="rId30"/>
  </p:sldIdLst>
  <p:sldSz cx="9144000" cy="5143500" type="screen16x9"/>
  <p:notesSz cx="6858000" cy="9144000"/>
  <p:custDataLst>
    <p:tags r:id="rId32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>
      <p:ext uri="{19B8F6BF-5375-455C-9EA6-DF929625EA0E}">
        <p15:presenceInfo xmlns:p15="http://schemas.microsoft.com/office/powerpoint/2012/main" userId="S-1-5-21-1708537768-1303643608-725345543-200204" providerId="AD"/>
      </p:ext>
    </p:extLst>
  </p:cmAuthor>
  <p:cmAuthor id="2" name="Bob Vachon" initials="BV" lastIdx="24" clrIdx="2">
    <p:extLst>
      <p:ext uri="{19B8F6BF-5375-455C-9EA6-DF929625EA0E}">
        <p15:presenceInfo xmlns:p15="http://schemas.microsoft.com/office/powerpoint/2012/main" userId="c7abe87968a0b633" providerId="Windows Live"/>
      </p:ext>
    </p:extLst>
  </p:cmAuthor>
  <p:cmAuthor id="3" name="Sue Livingston -X (suliving - UNICON INC at Cisco)" initials="SL-(-UIaC" lastIdx="29" clrIdx="3">
    <p:extLst>
      <p:ext uri="{19B8F6BF-5375-455C-9EA6-DF929625EA0E}">
        <p15:presenceInfo xmlns:p15="http://schemas.microsoft.com/office/powerpoint/2012/main" userId="S::suliving@cisco.com::dc701d48-dd51-411a-9041-b7f1328f1486" providerId="AD"/>
      </p:ext>
    </p:extLst>
  </p:cmAuthor>
  <p:cmAuthor id="4" name="jagibbon" initials="jmg" lastIdx="8" clrIdx="4">
    <p:extLst>
      <p:ext uri="{19B8F6BF-5375-455C-9EA6-DF929625EA0E}">
        <p15:presenceInfo xmlns:p15="http://schemas.microsoft.com/office/powerpoint/2012/main" userId="jagibb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32" autoAdjust="0"/>
    <p:restoredTop sz="77288" autoAdjust="0"/>
  </p:normalViewPr>
  <p:slideViewPr>
    <p:cSldViewPr snapToGrid="0" showGuides="1">
      <p:cViewPr varScale="1">
        <p:scale>
          <a:sx n="68" d="100"/>
          <a:sy n="68" d="100"/>
        </p:scale>
        <p:origin x="1244" y="56"/>
      </p:cViewPr>
      <p:guideLst>
        <p:guide orient="horz" pos="1620"/>
        <p:guide pos="336"/>
      </p:guideLst>
    </p:cSldViewPr>
  </p:slideViewPr>
  <p:outlineViewPr>
    <p:cViewPr>
      <p:scale>
        <a:sx n="33" d="100"/>
        <a:sy n="33" d="100"/>
      </p:scale>
      <p:origin x="0" y="-22670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5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3/9/2023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Cisco Networking Academy Program</a:t>
            </a:r>
          </a:p>
          <a:p>
            <a:r>
              <a:rPr lang="en-US" dirty="0"/>
              <a:t>Introduction to Networks v7.0 (ITN)</a:t>
            </a:r>
          </a:p>
          <a:p>
            <a:r>
              <a:rPr lang="en-US" dirty="0"/>
              <a:t>Module 6: Data Link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1187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6.2 – Topologies</a:t>
            </a:r>
          </a:p>
          <a:p>
            <a:r>
              <a:rPr lang="en-US" dirty="0"/>
              <a:t>6.2.1 – Physical and Logical Topologies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125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6.2 – Topologies</a:t>
            </a:r>
          </a:p>
          <a:p>
            <a:r>
              <a:rPr lang="en-US" dirty="0"/>
              <a:t>6.2.2 – WAN Topologies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3519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6.2 – Topologies</a:t>
            </a:r>
          </a:p>
          <a:p>
            <a:r>
              <a:rPr lang="en-US" dirty="0"/>
              <a:t>6.2.3– Point-to-Point WAN Topology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3211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6.2 – Topologies</a:t>
            </a:r>
          </a:p>
          <a:p>
            <a:r>
              <a:rPr lang="en-US" dirty="0"/>
              <a:t>6.2.4 – LAN Topologies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9440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6.2 – Topologies</a:t>
            </a:r>
          </a:p>
          <a:p>
            <a:r>
              <a:rPr lang="en-US" dirty="0"/>
              <a:t>6.2.5 – Half and Full Duplex 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0157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6.2 – Topologies</a:t>
            </a:r>
          </a:p>
          <a:p>
            <a:r>
              <a:rPr lang="en-US" dirty="0"/>
              <a:t>6.2.6 – Access Control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684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6.2 – Topologies</a:t>
            </a:r>
          </a:p>
          <a:p>
            <a:r>
              <a:rPr lang="en-US" dirty="0"/>
              <a:t>6.2.7 – Contention-Based Access – CSMA/CD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7287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6.2 – Topologies</a:t>
            </a:r>
          </a:p>
          <a:p>
            <a:r>
              <a:rPr lang="en-US" dirty="0"/>
              <a:t>6.2.8 – Contention-Based Access – CSMA/CA</a:t>
            </a:r>
          </a:p>
          <a:p>
            <a:r>
              <a:rPr lang="en-US" dirty="0"/>
              <a:t>6.2.9 – Check Your Understanding - Topologies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7640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6 - Data Link Layer</a:t>
            </a:r>
          </a:p>
          <a:p>
            <a:r>
              <a:rPr lang="en-US" dirty="0"/>
              <a:t>6.3 -  Data Link Frame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7554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6.3 – Data Link Frame</a:t>
            </a:r>
          </a:p>
          <a:p>
            <a:r>
              <a:rPr lang="en-US" dirty="0"/>
              <a:t>6.3.1 – The Frame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570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>
                <a:solidFill>
                  <a:prstClr val="black"/>
                </a:solidFill>
              </a:rPr>
              <a:pPr algn="r"/>
              <a:t>3</a:t>
            </a:fld>
            <a:endParaRPr lang="en-US" sz="800" b="0" dirty="0">
              <a:solidFill>
                <a:prstClr val="black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6.0 - Data Link Layer - Introduction</a:t>
            </a:r>
          </a:p>
          <a:p>
            <a:pPr>
              <a:buFontTx/>
              <a:buNone/>
            </a:pPr>
            <a:r>
              <a:rPr lang="en-GB" dirty="0"/>
              <a:t>6.0.2 – What will I learn to do in this module?</a:t>
            </a:r>
          </a:p>
        </p:txBody>
      </p:sp>
    </p:spTree>
    <p:extLst>
      <p:ext uri="{BB962C8B-B14F-4D97-AF65-F5344CB8AC3E}">
        <p14:creationId xmlns:p14="http://schemas.microsoft.com/office/powerpoint/2010/main" val="17344456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6.3 – Data Link Frame</a:t>
            </a:r>
          </a:p>
          <a:p>
            <a:r>
              <a:rPr lang="en-US" dirty="0"/>
              <a:t>6.3.2 – Frame Fields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1424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6.3 – Data Link Frame</a:t>
            </a:r>
          </a:p>
          <a:p>
            <a:r>
              <a:rPr lang="en-US" dirty="0"/>
              <a:t>6.3.3 – Layer 2 Address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7210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6.3 – Data Link Frame</a:t>
            </a:r>
          </a:p>
          <a:p>
            <a:r>
              <a:rPr lang="en-US" dirty="0"/>
              <a:t>6.3.4 – LAN and WAN Frames</a:t>
            </a:r>
          </a:p>
          <a:p>
            <a:r>
              <a:rPr lang="en-US" dirty="0"/>
              <a:t>6.3.5 – Check Your Understanding – Data Link Frame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2898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4-Physical Layer</a:t>
            </a:r>
          </a:p>
          <a:p>
            <a:r>
              <a:rPr lang="en-US" dirty="0"/>
              <a:t>4.8 - Summary</a:t>
            </a:r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641018C-6CAF-B84E-B92C-ECB119457FB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64961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641018C-6CAF-B84E-B92C-ECB119457FB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1394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641018C-6CAF-B84E-B92C-ECB119457FB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3514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6 - Data Link Layer</a:t>
            </a:r>
          </a:p>
          <a:p>
            <a:r>
              <a:rPr lang="en-US" dirty="0"/>
              <a:t>6.1 - Purpose of the Data Link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6.1 – Purpose of the Data Link Layer</a:t>
            </a:r>
          </a:p>
          <a:p>
            <a:r>
              <a:rPr lang="en-US" dirty="0"/>
              <a:t>6.1.1 – The Data Link Layer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312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6.1 – Purpose of the Data Link Layer</a:t>
            </a:r>
          </a:p>
          <a:p>
            <a:r>
              <a:rPr lang="en-US" dirty="0"/>
              <a:t>6.1.2 – IEEE 802 LAN/MAN Data Link Sublayers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928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6.1 – Purpose of the Data Link Layer</a:t>
            </a:r>
          </a:p>
          <a:p>
            <a:r>
              <a:rPr lang="en-US" dirty="0"/>
              <a:t>6.1.3 – Providing Access to Media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137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– Data Link Layer</a:t>
            </a:r>
          </a:p>
          <a:p>
            <a:r>
              <a:rPr lang="en-US" dirty="0"/>
              <a:t>6.1 – Purpose of the Data Link Layer</a:t>
            </a:r>
          </a:p>
          <a:p>
            <a:r>
              <a:rPr lang="en-US" dirty="0"/>
              <a:t>6.1.4 – Data Link Layer Standards</a:t>
            </a:r>
          </a:p>
          <a:p>
            <a:r>
              <a:rPr lang="en-US" dirty="0"/>
              <a:t>6.1.5 – Check Your Understanding – Purpose of Data Link Layer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459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6 - Data Link Layer</a:t>
            </a:r>
          </a:p>
          <a:p>
            <a:r>
              <a:rPr lang="en-US" dirty="0"/>
              <a:t>6.2 - Topologies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291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>
                <a:sym typeface="Arial" pitchFamily="34" charset="0"/>
              </a:rPr>
              <a:t>Second level</a:t>
            </a:r>
          </a:p>
          <a:p>
            <a:pPr lvl="2"/>
            <a:r>
              <a:rPr lang="en-US">
                <a:sym typeface="Arial" pitchFamily="34" charset="0"/>
              </a:rPr>
              <a:t>Third level</a:t>
            </a:r>
          </a:p>
          <a:p>
            <a:pPr lvl="3"/>
            <a:r>
              <a:rPr lang="en-US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>
                <a:sym typeface="Arial" pitchFamily="34" charset="0"/>
              </a:rPr>
              <a:t>Click to edit Master title style</a:t>
            </a:r>
            <a:endParaRPr lang="en-US" dirty="0"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1" y="1"/>
            <a:ext cx="9143999" cy="51435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72456" y="1650207"/>
            <a:ext cx="6754812" cy="1102519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727655" y="2909888"/>
            <a:ext cx="5185325" cy="131445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1305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1" y="1"/>
            <a:ext cx="914399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r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 algn="r">
              <a:buNone/>
              <a:defRPr sz="1875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8243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65314"/>
            <a:ext cx="9144000" cy="4963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95252"/>
            <a:ext cx="7365773" cy="1021556"/>
          </a:xfrm>
        </p:spPr>
        <p:txBody>
          <a:bodyPr anchor="b"/>
          <a:lstStyle>
            <a:lvl1pPr algn="l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1192182"/>
            <a:ext cx="7365773" cy="112514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5207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181"/>
            <a:ext cx="9144000" cy="211812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2764410"/>
            <a:ext cx="7365773" cy="1021556"/>
          </a:xfrm>
        </p:spPr>
        <p:txBody>
          <a:bodyPr anchor="b"/>
          <a:lstStyle>
            <a:lvl1pPr algn="l">
              <a:defRPr sz="225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3861340"/>
            <a:ext cx="7365773" cy="112514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680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2764410"/>
            <a:ext cx="7365773" cy="1021556"/>
          </a:xfrm>
        </p:spPr>
        <p:txBody>
          <a:bodyPr anchor="b"/>
          <a:lstStyle>
            <a:lvl1pPr algn="l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3861340"/>
            <a:ext cx="7365773" cy="112514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181"/>
            <a:ext cx="9144000" cy="211812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26800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ctr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 algn="ctr">
              <a:buNone/>
              <a:defRPr sz="1875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9506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513" y="95252"/>
            <a:ext cx="7011987" cy="1021556"/>
          </a:xfrm>
        </p:spPr>
        <p:txBody>
          <a:bodyPr anchor="b"/>
          <a:lstStyle>
            <a:lvl1pPr algn="l">
              <a:defRPr sz="225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513" y="1192182"/>
            <a:ext cx="7011987" cy="112514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accent6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9796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00952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88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19545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72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514" y="1272778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3" y="1272778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983619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514" y="1272778"/>
            <a:ext cx="4038600" cy="339447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3" y="1272778"/>
            <a:ext cx="4038600" cy="339447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789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514" y="1151335"/>
            <a:ext cx="4275874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514" y="1631156"/>
            <a:ext cx="4275874" cy="2963466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tx1"/>
                </a:solidFill>
              </a:defRPr>
            </a:lvl2pPr>
            <a:lvl3pPr>
              <a:defRPr sz="135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tx1"/>
                </a:solidFill>
              </a:defRPr>
            </a:lvl2pPr>
            <a:lvl3pPr>
              <a:defRPr sz="135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48429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514" y="1151335"/>
            <a:ext cx="4275874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514" y="1631156"/>
            <a:ext cx="4275874" cy="2963466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256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87656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21877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07728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0828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8625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2400">
                <a:solidFill>
                  <a:schemeClr val="accent5"/>
                </a:solidFill>
              </a:defRPr>
            </a:lvl1pPr>
            <a:lvl2pPr>
              <a:defRPr sz="21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0764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24662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9916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94160"/>
            <a:ext cx="9144000" cy="211812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3160336"/>
            <a:ext cx="8717438" cy="1468814"/>
          </a:xfrm>
        </p:spPr>
        <p:txBody>
          <a:bodyPr/>
          <a:lstStyle>
            <a:lvl1pPr marL="0" indent="0">
              <a:buNone/>
              <a:defRPr sz="10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347018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94160"/>
            <a:ext cx="9144000" cy="211812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3160336"/>
            <a:ext cx="8717438" cy="1468814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702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849086"/>
            <a:ext cx="8717438" cy="1240972"/>
          </a:xfrm>
        </p:spPr>
        <p:txBody>
          <a:bodyPr/>
          <a:lstStyle>
            <a:lvl1pPr marL="0" indent="0">
              <a:buNone/>
              <a:defRPr sz="10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318658"/>
            <a:ext cx="4572000" cy="256024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0" y="2318658"/>
            <a:ext cx="4572000" cy="256024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54327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849086"/>
            <a:ext cx="8717438" cy="1240972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318658"/>
            <a:ext cx="4572000" cy="256024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0" y="2318658"/>
            <a:ext cx="4572000" cy="256024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4237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8129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69532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70936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72339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6725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168129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69532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70936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72339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342816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8129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69532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70936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72339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6725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168129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69532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70936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72339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0284"/>
            <a:ext cx="784359" cy="735980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7927376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904974"/>
            <a:ext cx="4381500" cy="3762277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6423" y="1"/>
            <a:ext cx="4337577" cy="466725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68712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904974"/>
            <a:ext cx="4381500" cy="3762277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6423" y="1"/>
            <a:ext cx="4337577" cy="466725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720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5364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7457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550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1" y="1272778"/>
            <a:ext cx="3581400" cy="339447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83874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5364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7457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550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1" y="1272778"/>
            <a:ext cx="3581400" cy="33944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0284"/>
            <a:ext cx="784359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6302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904974"/>
            <a:ext cx="3957754" cy="3762277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443672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20284"/>
            <a:ext cx="732884" cy="73598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904974"/>
            <a:ext cx="3957754" cy="376227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3437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72778"/>
            <a:ext cx="3957754" cy="339447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5" y="205979"/>
            <a:ext cx="5315066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34270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72778"/>
            <a:ext cx="3957754" cy="33944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5" y="205979"/>
            <a:ext cx="5315066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0284"/>
            <a:ext cx="784359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4190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4105" y="0"/>
            <a:ext cx="1549952" cy="2177143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4105" y="2275201"/>
            <a:ext cx="1549952" cy="2487299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2770" y="598714"/>
            <a:ext cx="1549952" cy="2487299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2770" y="3207938"/>
            <a:ext cx="1549952" cy="1554561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650" y="204789"/>
            <a:ext cx="5111750" cy="4389835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100">
                <a:solidFill>
                  <a:schemeClr val="accent6"/>
                </a:solidFill>
              </a:defRPr>
            </a:lvl2pPr>
            <a:lvl3pPr>
              <a:defRPr sz="1800">
                <a:solidFill>
                  <a:schemeClr val="accent6"/>
                </a:solidFill>
              </a:defRPr>
            </a:lvl3pPr>
            <a:lvl4pPr>
              <a:defRPr sz="1500">
                <a:solidFill>
                  <a:schemeClr val="accent6"/>
                </a:solidFill>
              </a:defRPr>
            </a:lvl4pPr>
            <a:lvl5pPr>
              <a:defRPr sz="1500">
                <a:solidFill>
                  <a:schemeClr val="accent6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2883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4105" y="0"/>
            <a:ext cx="1549952" cy="2177143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4105" y="2275201"/>
            <a:ext cx="1549952" cy="2487299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2770" y="598714"/>
            <a:ext cx="1549952" cy="2487299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2770" y="3207938"/>
            <a:ext cx="1549952" cy="1554561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650" y="204789"/>
            <a:ext cx="5111750" cy="4389835"/>
          </a:xfrm>
        </p:spPr>
        <p:txBody>
          <a:bodyPr/>
          <a:lstStyle>
            <a:lvl1pPr>
              <a:defRPr sz="2400">
                <a:solidFill>
                  <a:schemeClr val="accent5"/>
                </a:solidFill>
              </a:defRPr>
            </a:lvl1pPr>
            <a:lvl2pPr>
              <a:defRPr sz="21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22755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12686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25371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8055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4" y="205979"/>
            <a:ext cx="7843030" cy="8572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14" y="1063228"/>
            <a:ext cx="8700972" cy="339447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860396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12686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25371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8055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4" y="205979"/>
            <a:ext cx="7843030" cy="85725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14" y="1063228"/>
            <a:ext cx="8700972" cy="33944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0284"/>
            <a:ext cx="784359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60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9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48.xml"/><Relationship Id="rId42" Type="http://schemas.openxmlformats.org/officeDocument/2006/relationships/theme" Target="../theme/theme2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43.xml"/><Relationship Id="rId41" Type="http://schemas.openxmlformats.org/officeDocument/2006/relationships/slideLayout" Target="../slideLayouts/slideLayout55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32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51.xml"/><Relationship Id="rId40" Type="http://schemas.openxmlformats.org/officeDocument/2006/relationships/slideLayout" Target="../slideLayouts/slideLayout54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36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45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9.xml"/><Relationship Id="rId43" Type="http://schemas.openxmlformats.org/officeDocument/2006/relationships/image" Target="../media/image3.png"/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38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4876799"/>
            <a:ext cx="9144000" cy="2667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90500" y="1272778"/>
            <a:ext cx="8810625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8144693" y="4941278"/>
            <a:ext cx="116259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6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6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29381" y="4941278"/>
            <a:ext cx="17830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3360421" y="4929357"/>
            <a:ext cx="254725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822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3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  <p:sldLayoutId id="2147484045" r:id="rId13"/>
    <p:sldLayoutId id="2147484046" r:id="rId14"/>
    <p:sldLayoutId id="2147484047" r:id="rId15"/>
    <p:sldLayoutId id="2147484048" r:id="rId16"/>
    <p:sldLayoutId id="2147484049" r:id="rId17"/>
    <p:sldLayoutId id="2147484050" r:id="rId18"/>
    <p:sldLayoutId id="2147484051" r:id="rId19"/>
    <p:sldLayoutId id="2147484052" r:id="rId20"/>
    <p:sldLayoutId id="2147484053" r:id="rId21"/>
    <p:sldLayoutId id="2147484054" r:id="rId22"/>
    <p:sldLayoutId id="2147484055" r:id="rId23"/>
    <p:sldLayoutId id="2147484056" r:id="rId24"/>
    <p:sldLayoutId id="2147484057" r:id="rId25"/>
    <p:sldLayoutId id="2147484058" r:id="rId26"/>
    <p:sldLayoutId id="2147484059" r:id="rId27"/>
    <p:sldLayoutId id="2147484060" r:id="rId28"/>
    <p:sldLayoutId id="2147484061" r:id="rId29"/>
    <p:sldLayoutId id="2147484062" r:id="rId30"/>
    <p:sldLayoutId id="2147484063" r:id="rId31"/>
    <p:sldLayoutId id="2147484064" r:id="rId32"/>
    <p:sldLayoutId id="2147484065" r:id="rId33"/>
    <p:sldLayoutId id="2147484066" r:id="rId34"/>
    <p:sldLayoutId id="2147484067" r:id="rId35"/>
    <p:sldLayoutId id="2147484068" r:id="rId36"/>
    <p:sldLayoutId id="2147484069" r:id="rId37"/>
    <p:sldLayoutId id="2147484070" r:id="rId38"/>
    <p:sldLayoutId id="2147484071" r:id="rId39"/>
    <p:sldLayoutId id="2147484072" r:id="rId40"/>
    <p:sldLayoutId id="2147484073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5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1875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 sz="135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125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9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E5A64D6D-4F7B-C4E6-3DF0-51112DC6C859}"/>
              </a:ext>
            </a:extLst>
          </p:cNvPr>
          <p:cNvSpPr txBox="1">
            <a:spLocks/>
          </p:cNvSpPr>
          <p:nvPr/>
        </p:nvSpPr>
        <p:spPr bwMode="auto">
          <a:xfrm>
            <a:off x="1077686" y="3221497"/>
            <a:ext cx="6607629" cy="533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225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Data Link Layer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8EE8B-4479-DBB2-A043-0D0A551A3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11" y="2207011"/>
            <a:ext cx="8043182" cy="533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Introduction to Networking </a:t>
            </a:r>
          </a:p>
          <a:p>
            <a:pPr marL="0" indent="0">
              <a:buNone/>
            </a:pPr>
            <a:r>
              <a:rPr lang="en-US" dirty="0"/>
              <a:t>CT043-3-1 &amp; Version VE1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905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1788160"/>
            <a:ext cx="7848344" cy="92964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Topologies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935958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Topologies</a:t>
            </a:r>
            <a:br>
              <a:rPr lang="en-US" dirty="0"/>
            </a:br>
            <a:r>
              <a:rPr lang="en-US" sz="2400" dirty="0"/>
              <a:t>Physical and Logical Topologies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003F5F5-7654-47FE-8245-0FE364DE3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035050"/>
            <a:ext cx="8280400" cy="3073400"/>
          </a:xfrm>
        </p:spPr>
        <p:txBody>
          <a:bodyPr/>
          <a:lstStyle/>
          <a:p>
            <a:pPr marL="0" indent="0" algn="just"/>
            <a:r>
              <a:rPr lang="en-US" sz="1800" dirty="0">
                <a:solidFill>
                  <a:srgbClr val="000000"/>
                </a:solidFill>
              </a:rPr>
              <a:t>The topology of a network is the arrangement and relationship of the network devices and the interconnections between them.</a:t>
            </a:r>
          </a:p>
          <a:p>
            <a:pPr marL="0" indent="0" algn="just"/>
            <a:endParaRPr lang="en-US" sz="1800" dirty="0">
              <a:solidFill>
                <a:srgbClr val="000000"/>
              </a:solidFill>
            </a:endParaRPr>
          </a:p>
          <a:p>
            <a:pPr marL="0" indent="0" algn="just"/>
            <a:r>
              <a:rPr lang="en-US" sz="1800" dirty="0">
                <a:solidFill>
                  <a:srgbClr val="000000"/>
                </a:solidFill>
              </a:rPr>
              <a:t>There are two types of topologies used when describing networks: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0000"/>
                </a:solidFill>
              </a:rPr>
              <a:t>Physical topology </a:t>
            </a:r>
            <a:r>
              <a:rPr lang="en-US" sz="1800" dirty="0">
                <a:solidFill>
                  <a:srgbClr val="000000"/>
                </a:solidFill>
              </a:rPr>
              <a:t>– shows physical connections and how devices are interconnected.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0000"/>
                </a:solidFill>
              </a:rPr>
              <a:t>Logical topology </a:t>
            </a:r>
            <a:r>
              <a:rPr lang="en-US" sz="1800" dirty="0">
                <a:solidFill>
                  <a:srgbClr val="000000"/>
                </a:solidFill>
              </a:rPr>
              <a:t>– identifies the virtual connections between devices using device interfaces and IP addressing schemes.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50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Topologies</a:t>
            </a:r>
            <a:br>
              <a:rPr lang="en-US" dirty="0"/>
            </a:br>
            <a:r>
              <a:rPr lang="en-US" sz="2400" dirty="0"/>
              <a:t>WAN Topologies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003F5F5-7654-47FE-8245-0FE364DE3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943508"/>
            <a:ext cx="8280400" cy="2804664"/>
          </a:xfrm>
        </p:spPr>
        <p:txBody>
          <a:bodyPr/>
          <a:lstStyle/>
          <a:p>
            <a:pPr marL="0" indent="0" algn="just"/>
            <a:r>
              <a:rPr lang="en-US" sz="1800" dirty="0">
                <a:solidFill>
                  <a:srgbClr val="000000"/>
                </a:solidFill>
              </a:rPr>
              <a:t>There are three common physical WAN topologies: 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0000"/>
                </a:solidFill>
              </a:rPr>
              <a:t>Point-to-point</a:t>
            </a:r>
            <a:r>
              <a:rPr lang="en-US" sz="1800" dirty="0">
                <a:solidFill>
                  <a:srgbClr val="000000"/>
                </a:solidFill>
              </a:rPr>
              <a:t> – the simplest and most common WAN topology. Consists of a permanent link between two endpoints.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0000"/>
                </a:solidFill>
              </a:rPr>
              <a:t>Hub and spoke </a:t>
            </a:r>
            <a:r>
              <a:rPr lang="en-US" sz="1800" dirty="0">
                <a:solidFill>
                  <a:srgbClr val="000000"/>
                </a:solidFill>
              </a:rPr>
              <a:t>– similar to a star topology where a central site interconnects branch sites through point-to-point links.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0000"/>
                </a:solidFill>
              </a:rPr>
              <a:t>Mesh</a:t>
            </a:r>
            <a:r>
              <a:rPr lang="en-US" sz="1800" dirty="0">
                <a:solidFill>
                  <a:srgbClr val="000000"/>
                </a:solidFill>
              </a:rPr>
              <a:t> – provides high availability but requires every end system to be connected to every other end system.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6652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Topologies</a:t>
            </a:r>
            <a:br>
              <a:rPr lang="en-US" dirty="0"/>
            </a:br>
            <a:r>
              <a:rPr lang="en-US" sz="2400" dirty="0"/>
              <a:t>Point-to-Point WAN Topology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003F5F5-7654-47FE-8245-0FE364DE3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035050"/>
            <a:ext cx="8280400" cy="1536700"/>
          </a:xfr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Physical point-to-point topologies directly connect two nodes.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The nodes may not share the media with other hosts.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Because all frames on the media can only travel to or from the two nodes, Point-to-Point WAN protocols can be very simple.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38DFB8-7E4C-49CD-931F-4C4AC9613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10" y="2874963"/>
            <a:ext cx="6666667" cy="15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09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Topologies</a:t>
            </a:r>
            <a:br>
              <a:rPr lang="en-US" dirty="0"/>
            </a:br>
            <a:r>
              <a:rPr lang="en-US" sz="2400" dirty="0"/>
              <a:t>LAN Topologies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003F5F5-7654-47FE-8245-0FE364DE3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440" y="826265"/>
            <a:ext cx="4047061" cy="3613533"/>
          </a:xfrm>
        </p:spPr>
        <p:txBody>
          <a:bodyPr/>
          <a:lstStyle/>
          <a:p>
            <a:pPr marL="0" indent="0" algn="just"/>
            <a:r>
              <a:rPr lang="en-US" sz="1600" dirty="0">
                <a:solidFill>
                  <a:srgbClr val="000000"/>
                </a:solidFill>
              </a:rPr>
              <a:t>End devices on LANs are typically interconnected using a star or extended star topology. Star and extended star topologies are easy to install, very scalable and easy to troubleshoot.</a:t>
            </a:r>
          </a:p>
          <a:p>
            <a:pPr marL="0" indent="0" algn="just"/>
            <a:endParaRPr lang="en-US" sz="1600" dirty="0">
              <a:solidFill>
                <a:srgbClr val="000000"/>
              </a:solidFill>
            </a:endParaRPr>
          </a:p>
          <a:p>
            <a:pPr marL="0" indent="0" algn="just"/>
            <a:r>
              <a:rPr lang="en-US" sz="1600" dirty="0">
                <a:solidFill>
                  <a:srgbClr val="000000"/>
                </a:solidFill>
              </a:rPr>
              <a:t>Early Ethernet and Legacy Token Ring technologies provide two additional topologies: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</a:rPr>
              <a:t>Bus</a:t>
            </a:r>
            <a:r>
              <a:rPr lang="en-US" sz="1600" dirty="0">
                <a:solidFill>
                  <a:srgbClr val="000000"/>
                </a:solidFill>
              </a:rPr>
              <a:t> – All end systems chained together and terminated on each end.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</a:rPr>
              <a:t>Ring </a:t>
            </a:r>
            <a:r>
              <a:rPr lang="en-US" sz="1600" dirty="0">
                <a:solidFill>
                  <a:srgbClr val="000000"/>
                </a:solidFill>
              </a:rPr>
              <a:t>– Each end system is connected to its respective neighbors to form a ring.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75D65E-B72F-4095-958C-B321F7C577A5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501" y="681400"/>
            <a:ext cx="4820059" cy="378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0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B8166C4A-518E-4846-A274-363AAE5FF01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200" kern="1200">
                <a:solidFill>
                  <a:srgbClr val="004C69"/>
                </a:solidFill>
                <a:latin typeface="+mj-lt"/>
                <a:ea typeface="ＭＳ Ｐゴシック" charset="0"/>
                <a:cs typeface="CiscoSans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Topologies</a:t>
            </a:r>
            <a:br>
              <a:rPr lang="en-US" dirty="0"/>
            </a:br>
            <a:r>
              <a:rPr lang="en-US" sz="2400" dirty="0"/>
              <a:t>Half and Full Duplex Communication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003F5F5-7654-47FE-8245-0FE364DE3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035050"/>
            <a:ext cx="8280400" cy="3073400"/>
          </a:xfrm>
        </p:spPr>
        <p:txBody>
          <a:bodyPr/>
          <a:lstStyle/>
          <a:p>
            <a:pPr marL="0" indent="0" algn="l"/>
            <a:r>
              <a:rPr lang="en-US" sz="1600" b="1" dirty="0">
                <a:solidFill>
                  <a:srgbClr val="000000"/>
                </a:solidFill>
              </a:rPr>
              <a:t>Half-duplex communication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Only allows one device to send or receive at a time on a shared medium.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Used on WLANs and legacy bus topologies with Ethernet hubs.</a:t>
            </a:r>
          </a:p>
          <a:p>
            <a:pPr marL="0" indent="0" algn="l"/>
            <a:endParaRPr lang="en-US" sz="1600" b="1" dirty="0">
              <a:solidFill>
                <a:srgbClr val="000000"/>
              </a:solidFill>
            </a:endParaRPr>
          </a:p>
          <a:p>
            <a:pPr marL="0" indent="0" algn="l"/>
            <a:r>
              <a:rPr lang="en-US" sz="1600" b="1" dirty="0">
                <a:solidFill>
                  <a:srgbClr val="000000"/>
                </a:solidFill>
              </a:rPr>
              <a:t>Full-duplex communication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Allows both devices to simultaneously transmit and receive on a shared medium.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Ethernet switches operate in full-duplex mode.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034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B8166C4A-518E-4846-A274-363AAE5FF01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200" kern="1200">
                <a:solidFill>
                  <a:srgbClr val="004C69"/>
                </a:solidFill>
                <a:latin typeface="+mj-lt"/>
                <a:ea typeface="ＭＳ Ｐゴシック" charset="0"/>
                <a:cs typeface="CiscoSans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Topologies</a:t>
            </a:r>
            <a:br>
              <a:rPr lang="en-US" dirty="0"/>
            </a:br>
            <a:r>
              <a:rPr lang="en-US" sz="2400" dirty="0"/>
              <a:t>Access Control Methods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003F5F5-7654-47FE-8245-0FE364DE3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035050"/>
            <a:ext cx="8280400" cy="3073400"/>
          </a:xfrm>
        </p:spPr>
        <p:txBody>
          <a:bodyPr/>
          <a:lstStyle/>
          <a:p>
            <a:pPr marL="0" indent="0" algn="l"/>
            <a:r>
              <a:rPr lang="en-US" sz="1600" b="1" dirty="0">
                <a:solidFill>
                  <a:srgbClr val="000000"/>
                </a:solidFill>
              </a:rPr>
              <a:t>Contention-based access</a:t>
            </a:r>
          </a:p>
          <a:p>
            <a:pPr marL="73085" lvl="1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All nodes operating in half-duplex, competing for use of the medium. Examples are:</a:t>
            </a:r>
          </a:p>
          <a:p>
            <a:pPr marL="48901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Carrier sense multiple access with collision detection (CSMA/CD) as used on legacy bus-topology Ethernet.</a:t>
            </a:r>
          </a:p>
          <a:p>
            <a:pPr marL="48901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Carrier sense multiple access with collision avoidance (CSMA/CA) as used on Wireless LANs.</a:t>
            </a:r>
          </a:p>
          <a:p>
            <a:pPr marL="146110" lvl="2" indent="0"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r>
              <a:rPr lang="en-US" sz="1600" b="1" dirty="0">
                <a:solidFill>
                  <a:srgbClr val="000000"/>
                </a:solidFill>
              </a:rPr>
              <a:t>Controlled access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Deterministic access where each node has its own time on the medium.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Used on legacy networks such as Token Ring and ARCNET.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56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B8166C4A-518E-4846-A274-363AAE5FF01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200" kern="1200">
                <a:solidFill>
                  <a:srgbClr val="004C69"/>
                </a:solidFill>
                <a:latin typeface="+mj-lt"/>
                <a:ea typeface="ＭＳ Ｐゴシック" charset="0"/>
                <a:cs typeface="CiscoSans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Topologies</a:t>
            </a:r>
            <a:br>
              <a:rPr lang="en-US" dirty="0"/>
            </a:br>
            <a:r>
              <a:rPr lang="en-US" sz="2400" dirty="0"/>
              <a:t>Contention-Based Access – CSMA/CD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003F5F5-7654-47FE-8245-0FE364DE3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035049"/>
            <a:ext cx="8280400" cy="3393731"/>
          </a:xfrm>
        </p:spPr>
        <p:txBody>
          <a:bodyPr/>
          <a:lstStyle/>
          <a:p>
            <a:pPr marL="0" indent="0" algn="l"/>
            <a:r>
              <a:rPr lang="en-US" sz="1600" b="1" dirty="0">
                <a:solidFill>
                  <a:srgbClr val="000000"/>
                </a:solidFill>
              </a:rPr>
              <a:t>CSMA/CD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Used by legacy Ethernet LANs.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Operates in half-duplex mode where only one device sends or receives at a time.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Uses a collision detection process to govern when a device can send and what happens if multiple devices send at the same time.</a:t>
            </a:r>
          </a:p>
          <a:p>
            <a:pPr marL="73085" lvl="1" indent="0"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73085" lvl="1" indent="0">
              <a:buNone/>
            </a:pPr>
            <a:r>
              <a:rPr lang="en-US" sz="1600" b="1" dirty="0">
                <a:solidFill>
                  <a:srgbClr val="000000"/>
                </a:solidFill>
              </a:rPr>
              <a:t>CSMA/CD collision detection process</a:t>
            </a:r>
            <a:r>
              <a:rPr lang="en-US" sz="1600" dirty="0">
                <a:solidFill>
                  <a:srgbClr val="000000"/>
                </a:solidFill>
              </a:rPr>
              <a:t>:</a:t>
            </a:r>
          </a:p>
          <a:p>
            <a:pPr marL="48901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Devices transmitting simultaneously will result in a signal collision on the shared media.</a:t>
            </a:r>
          </a:p>
          <a:p>
            <a:pPr marL="48901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Devices detect the collision.</a:t>
            </a:r>
          </a:p>
          <a:p>
            <a:pPr marL="48901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Devices wait a random period of time and retransmit data.</a:t>
            </a:r>
          </a:p>
          <a:p>
            <a:pPr marL="146110" lvl="2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02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B8166C4A-518E-4846-A274-363AAE5FF01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200" kern="1200">
                <a:solidFill>
                  <a:srgbClr val="004C69"/>
                </a:solidFill>
                <a:latin typeface="+mj-lt"/>
                <a:ea typeface="ＭＳ Ｐゴシック" charset="0"/>
                <a:cs typeface="CiscoSans"/>
              </a:defRPr>
            </a:lvl1pPr>
            <a:lvl2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2pPr>
            <a:lvl3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3pPr>
            <a:lvl4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4pPr>
            <a:lvl5pPr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  <a:cs typeface="CiscoSans" pitchFamily="34" charset="0"/>
              </a:defRPr>
            </a:lvl5pPr>
            <a:lvl6pPr marL="4572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6pPr>
            <a:lvl7pPr marL="9144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7pPr>
            <a:lvl8pPr marL="13716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8pPr>
            <a:lvl9pPr marL="1828800" algn="l" defTabSz="684213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676767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Topologies</a:t>
            </a:r>
            <a:br>
              <a:rPr lang="en-US" dirty="0"/>
            </a:br>
            <a:r>
              <a:rPr lang="en-US" sz="2400" dirty="0"/>
              <a:t>Contention-Based Access – CSMA/CA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003F5F5-7654-47FE-8245-0FE364DE3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035050"/>
            <a:ext cx="8280400" cy="3073400"/>
          </a:xfrm>
        </p:spPr>
        <p:txBody>
          <a:bodyPr/>
          <a:lstStyle/>
          <a:p>
            <a:pPr marL="0" indent="0" algn="l"/>
            <a:r>
              <a:rPr lang="en-US" sz="1600" b="1" dirty="0">
                <a:solidFill>
                  <a:srgbClr val="000000"/>
                </a:solidFill>
              </a:rPr>
              <a:t>CSMA/CA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Used by IEEE 802.11 WLANs.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Operates in half-duplex mode where only one device sends or receives at a time.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Uses a collision avoidance process to govern when a device can send and what happens if multiple devices send at the same time.</a:t>
            </a:r>
          </a:p>
          <a:p>
            <a:pPr marL="73085" lvl="1" indent="0"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lvl="1" indent="0" defTabSz="457105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None/>
            </a:pPr>
            <a:r>
              <a:rPr lang="en-US" sz="1600" b="1" dirty="0">
                <a:solidFill>
                  <a:srgbClr val="000000"/>
                </a:solidFill>
              </a:rPr>
              <a:t>CSMA/CA collision avoidance process</a:t>
            </a:r>
            <a:r>
              <a:rPr lang="en-US" sz="1600" dirty="0">
                <a:solidFill>
                  <a:srgbClr val="000000"/>
                </a:solidFill>
              </a:rPr>
              <a:t>: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When transmitting, devices also include the time duration needed for the transmission.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Other devices on the shared medium receive the time duration information and know how long the medium will be unavailable.</a:t>
            </a: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353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1788160"/>
            <a:ext cx="7848344" cy="92964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Data Link Frame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339101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69497" y="2316480"/>
            <a:ext cx="6672708" cy="108014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Data Link Layer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9389863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Data Link Frame</a:t>
            </a:r>
            <a:br>
              <a:rPr lang="en-US" dirty="0"/>
            </a:br>
            <a:r>
              <a:rPr lang="en-US" sz="2400" dirty="0"/>
              <a:t>The Frame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4F0493-B526-DE4A-B220-F79C82C4F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71" y="902311"/>
            <a:ext cx="8280057" cy="3505566"/>
          </a:xfrm>
        </p:spPr>
        <p:txBody>
          <a:bodyPr/>
          <a:lstStyle/>
          <a:p>
            <a:pPr marL="0" indent="0" algn="l"/>
            <a:r>
              <a:rPr lang="en-US" sz="1600" dirty="0">
                <a:solidFill>
                  <a:srgbClr val="000000"/>
                </a:solidFill>
              </a:rPr>
              <a:t>Data is encapsulated by the data link layer with a header and a trailer to form a frame.</a:t>
            </a:r>
          </a:p>
          <a:p>
            <a:pPr marL="0" indent="0" algn="l"/>
            <a:r>
              <a:rPr lang="en-US" sz="1600" dirty="0">
                <a:solidFill>
                  <a:srgbClr val="000000"/>
                </a:solidFill>
              </a:rPr>
              <a:t>A data link frame has three parts: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Header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Data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Trailer</a:t>
            </a:r>
          </a:p>
          <a:p>
            <a:pPr marL="0" lvl="1" indent="0" defTabSz="457105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None/>
            </a:pPr>
            <a:r>
              <a:rPr lang="en-US" sz="1600" dirty="0">
                <a:solidFill>
                  <a:srgbClr val="000000"/>
                </a:solidFill>
              </a:rPr>
              <a:t>The fields of the header and trailer vary according to data link layer protocol.</a:t>
            </a:r>
          </a:p>
          <a:p>
            <a:pPr marL="0" lvl="1" indent="0" defTabSz="457105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lvl="1" indent="0" defTabSz="457105" fontAlgn="auto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None/>
            </a:pPr>
            <a:r>
              <a:rPr lang="en-US" sz="1600" dirty="0">
                <a:solidFill>
                  <a:srgbClr val="000000"/>
                </a:solidFill>
              </a:rPr>
              <a:t>The amount of control information carried with in the frame varies according to access control information and logical topology.</a:t>
            </a:r>
          </a:p>
        </p:txBody>
      </p:sp>
    </p:spTree>
    <p:extLst>
      <p:ext uri="{BB962C8B-B14F-4D97-AF65-F5344CB8AC3E}">
        <p14:creationId xmlns:p14="http://schemas.microsoft.com/office/powerpoint/2010/main" val="39457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Data Link Frame</a:t>
            </a:r>
            <a:br>
              <a:rPr lang="en-US" dirty="0"/>
            </a:br>
            <a:r>
              <a:rPr lang="en-US" sz="2400" dirty="0"/>
              <a:t>Frame Fields</a:t>
            </a:r>
          </a:p>
        </p:txBody>
      </p:sp>
      <p:graphicFrame>
        <p:nvGraphicFramePr>
          <p:cNvPr id="6" name="Content Placeholder 6">
            <a:extLst>
              <a:ext uri="{FF2B5EF4-FFF2-40B4-BE49-F238E27FC236}">
                <a16:creationId xmlns:a16="http://schemas.microsoft.com/office/drawing/2014/main" id="{D7B87715-3E1C-4D1E-9428-D7A3628B19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0472035"/>
              </p:ext>
            </p:extLst>
          </p:nvPr>
        </p:nvGraphicFramePr>
        <p:xfrm>
          <a:off x="474662" y="2749860"/>
          <a:ext cx="8237366" cy="18284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1847">
                  <a:extLst>
                    <a:ext uri="{9D8B030D-6E8A-4147-A177-3AD203B41FA5}">
                      <a16:colId xmlns:a16="http://schemas.microsoft.com/office/drawing/2014/main" val="3729139006"/>
                    </a:ext>
                  </a:extLst>
                </a:gridCol>
                <a:gridCol w="5735519">
                  <a:extLst>
                    <a:ext uri="{9D8B030D-6E8A-4147-A177-3AD203B41FA5}">
                      <a16:colId xmlns:a16="http://schemas.microsoft.com/office/drawing/2014/main" val="19889134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100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36767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Frame Start and 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Identifies beginning and end of frame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9654457"/>
                  </a:ext>
                </a:extLst>
              </a:tr>
              <a:tr h="170900"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Addressing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Indicates source and destination nodes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35172"/>
                  </a:ext>
                </a:extLst>
              </a:tr>
              <a:tr h="201380"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Identifies encapsulated Layer 3 protocol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68046"/>
                  </a:ext>
                </a:extLst>
              </a:tr>
              <a:tr h="174195"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Identifies flow control services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107787"/>
                  </a:ext>
                </a:extLst>
              </a:tr>
              <a:tr h="274011"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Contains the frame payload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454272"/>
                  </a:ext>
                </a:extLst>
              </a:tr>
              <a:tr h="185728"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Error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Used for determine transmission errors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317317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98841DA-AE58-B547-A619-194872959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925" y="565149"/>
            <a:ext cx="5524833" cy="201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Data Link Frame</a:t>
            </a:r>
            <a:br>
              <a:rPr lang="en-US" dirty="0"/>
            </a:br>
            <a:r>
              <a:rPr lang="en-US" sz="2400" dirty="0"/>
              <a:t>Layer 2 Addresses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4F0493-B526-DE4A-B220-F79C82C4F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71" y="902311"/>
            <a:ext cx="8280057" cy="12470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Also referred to as a physical address.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Contained in the frame header.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Used only for local delivery of a frame on the link.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Updated by each device that forwards the frame.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C11CB4-FB7A-A44D-8693-5CADB4E74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644" y="2149311"/>
            <a:ext cx="4778709" cy="229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9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Data Link Frame</a:t>
            </a:r>
            <a:br>
              <a:rPr lang="en-US" dirty="0"/>
            </a:br>
            <a:r>
              <a:rPr lang="en-US" sz="2400" dirty="0"/>
              <a:t>LAN and WAN Frames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4F0493-B526-DE4A-B220-F79C82C4F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71" y="902311"/>
            <a:ext cx="8280057" cy="3505566"/>
          </a:xfrm>
        </p:spPr>
        <p:txBody>
          <a:bodyPr/>
          <a:lstStyle/>
          <a:p>
            <a:pPr marL="0" indent="0" algn="l"/>
            <a:r>
              <a:rPr lang="en-US" dirty="0">
                <a:solidFill>
                  <a:srgbClr val="000000"/>
                </a:solidFill>
              </a:rPr>
              <a:t>The logical topology and physical media determine the data link protocol used: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Ethernet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802.11 Wireless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Point-to-Point (PPP)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High-Level Data Link Control (HDLC)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Frame-Relay</a:t>
            </a:r>
          </a:p>
          <a:p>
            <a:pPr marL="0" indent="0" algn="l"/>
            <a:endParaRPr lang="en-US" dirty="0">
              <a:solidFill>
                <a:srgbClr val="000000"/>
              </a:solidFill>
            </a:endParaRPr>
          </a:p>
          <a:p>
            <a:pPr marL="0" indent="0" algn="l"/>
            <a:r>
              <a:rPr lang="en-US" dirty="0">
                <a:solidFill>
                  <a:srgbClr val="000000"/>
                </a:solidFill>
              </a:rPr>
              <a:t>Each protocol performs media access control for specified logical topologies.</a:t>
            </a:r>
          </a:p>
          <a:p>
            <a:pPr marL="0" indent="0" algn="l"/>
            <a:endParaRPr lang="en-US" dirty="0">
              <a:solidFill>
                <a:srgbClr val="000000"/>
              </a:solidFill>
            </a:endParaRPr>
          </a:p>
          <a:p>
            <a:pPr marL="0" indent="0" algn="l"/>
            <a:endParaRPr lang="en-US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43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1747520"/>
            <a:ext cx="8280314" cy="97028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Summary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2480080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F542AB-FB67-5AAF-820C-AA9F1B93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Summary / Recap of Main Points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BB9F4CF-132E-4397-BF6B-9EEABEC8D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958DFC8-E134-4AEC-9FD7-D72B7456B6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05"/>
          <a:stretch/>
        </p:blipFill>
        <p:spPr bwMode="auto">
          <a:xfrm>
            <a:off x="0" y="0"/>
            <a:ext cx="9144000" cy="4937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7144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BE26AC-FFD8-3FAA-8B73-8F6C7D7F3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115" y="1746250"/>
            <a:ext cx="4248886" cy="857250"/>
          </a:xfrm>
        </p:spPr>
        <p:txBody>
          <a:bodyPr/>
          <a:lstStyle/>
          <a:p>
            <a:pPr algn="ctr"/>
            <a:r>
              <a:rPr lang="en-US" sz="54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7268833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0CA82D-607C-591C-A7A4-9D4811ED9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In Class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E60516-14FA-6023-4EA0-3F1B5EAA0B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Ethernet</a:t>
            </a:r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6A8566-4DD3-8921-A149-7D81DBCC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To Expect Next Week</a:t>
            </a:r>
          </a:p>
        </p:txBody>
      </p:sp>
    </p:spTree>
    <p:extLst>
      <p:ext uri="{BB962C8B-B14F-4D97-AF65-F5344CB8AC3E}">
        <p14:creationId xmlns:p14="http://schemas.microsoft.com/office/powerpoint/2010/main" val="20029363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28275598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5758CB9-E7D6-4639-ACDC-3F86DC2D2F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511" y="1114143"/>
            <a:ext cx="801257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hangingPunct="0"/>
            <a:r>
              <a:rPr lang="en-US" sz="2800" b="1" dirty="0"/>
              <a:t>T</a:t>
            </a:r>
            <a:r>
              <a:rPr lang="en-US" sz="2800" b="1" dirty="0">
                <a:latin typeface="+mn-lt"/>
              </a:rPr>
              <a:t>opics and Structure of the lesson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974E1EB-2DBE-496F-B0B0-6C44227DA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653368"/>
              </p:ext>
            </p:extLst>
          </p:nvPr>
        </p:nvGraphicFramePr>
        <p:xfrm>
          <a:off x="457677" y="2152014"/>
          <a:ext cx="7826240" cy="21923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13120">
                  <a:extLst>
                    <a:ext uri="{9D8B030D-6E8A-4147-A177-3AD203B41FA5}">
                      <a16:colId xmlns:a16="http://schemas.microsoft.com/office/drawing/2014/main" val="1523797708"/>
                    </a:ext>
                  </a:extLst>
                </a:gridCol>
                <a:gridCol w="3913120">
                  <a:extLst>
                    <a:ext uri="{9D8B030D-6E8A-4147-A177-3AD203B41FA5}">
                      <a16:colId xmlns:a16="http://schemas.microsoft.com/office/drawing/2014/main" val="2750207184"/>
                    </a:ext>
                  </a:extLst>
                </a:gridCol>
              </a:tblGrid>
              <a:tr h="2936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Topic Title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Topic Objective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4061904"/>
                  </a:ext>
                </a:extLst>
              </a:tr>
              <a:tr h="78363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Purpose of the Data Link Layer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Describe the purpose and function of the data link layer in preparing communication for transmission on specific media.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6858405"/>
                  </a:ext>
                </a:extLst>
              </a:tr>
              <a:tr h="51211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Topologies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Compare the characteristics of media access control methods on WAN and LAN topologies.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35904258"/>
                  </a:ext>
                </a:extLst>
              </a:tr>
              <a:tr h="60292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 Link Frame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Describe the characteristics and functions of the data link frame.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737215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1119238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4106F-FA64-286A-04FC-353B30B8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72778"/>
            <a:ext cx="8296275" cy="3394472"/>
          </a:xfrm>
        </p:spPr>
        <p:txBody>
          <a:bodyPr/>
          <a:lstStyle/>
          <a:p>
            <a:pPr marL="0" indent="0">
              <a:buNone/>
            </a:pPr>
            <a:endParaRPr lang="en-MY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30856A-6B10-E63A-FF9D-FCC3E858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Contents &amp; Structure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93A43F-6611-4D9F-A66D-B7A616814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80"/>
          <a:stretch/>
        </p:blipFill>
        <p:spPr>
          <a:xfrm>
            <a:off x="0" y="0"/>
            <a:ext cx="9144000" cy="483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172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1244338"/>
            <a:ext cx="7598042" cy="1473462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Purpose of the Data Link Layer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Purpose of the Data Link Layer</a:t>
            </a:r>
            <a:br>
              <a:rPr lang="en-US" dirty="0"/>
            </a:br>
            <a:r>
              <a:rPr lang="en-US" sz="2400" dirty="0"/>
              <a:t>The Data Link Layer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93879-5816-3444-9D50-A12F1F37F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72" y="855419"/>
            <a:ext cx="4140028" cy="3073946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The Data Link layer is responsible for communications between end-device network interface cards.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It allows upper layer protocols to access the physical layer media and encapsulates Layer 3 packets (IPv4 and IPv6) into Layer 2 Frames.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It also performs error detection and rejects corrupts frames.</a:t>
            </a: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A2775E-EEA2-B340-AC65-D029824E8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9746" y="1046747"/>
            <a:ext cx="3823810" cy="201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064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Purpose of the Data Link Layer</a:t>
            </a:r>
            <a:br>
              <a:rPr lang="en-US" dirty="0"/>
            </a:br>
            <a:r>
              <a:rPr lang="en-US" sz="2400" dirty="0"/>
              <a:t>IEEE 802 LAN/MAN Data Link Sublayers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93879-5816-3444-9D50-A12F1F37F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964" y="855419"/>
            <a:ext cx="4305820" cy="3683530"/>
          </a:xfrm>
        </p:spPr>
        <p:txBody>
          <a:bodyPr/>
          <a:lstStyle/>
          <a:p>
            <a:pPr marL="0" indent="0" algn="just"/>
            <a:r>
              <a:rPr lang="en-US" sz="1600" dirty="0">
                <a:solidFill>
                  <a:srgbClr val="000000"/>
                </a:solidFill>
              </a:rPr>
              <a:t>IEEE 802 LAN/MAN standards are specific to the type of network (Ethernet, WLAN, WPAN, etc).</a:t>
            </a:r>
          </a:p>
          <a:p>
            <a:pPr marL="0" indent="0" algn="just"/>
            <a:endParaRPr lang="en-US" sz="1600" dirty="0">
              <a:solidFill>
                <a:srgbClr val="000000"/>
              </a:solidFill>
            </a:endParaRPr>
          </a:p>
          <a:p>
            <a:pPr marL="0" indent="0" algn="just"/>
            <a:r>
              <a:rPr lang="en-US" sz="1600" dirty="0">
                <a:solidFill>
                  <a:srgbClr val="000000"/>
                </a:solidFill>
              </a:rPr>
              <a:t>The Data Link Layer consists of two sublayers. </a:t>
            </a:r>
            <a:r>
              <a:rPr lang="en-US" sz="1600" b="1" dirty="0">
                <a:solidFill>
                  <a:srgbClr val="000000"/>
                </a:solidFill>
              </a:rPr>
              <a:t>Logical Link Control (LLC)</a:t>
            </a:r>
            <a:r>
              <a:rPr lang="en-US" sz="1600" dirty="0">
                <a:solidFill>
                  <a:srgbClr val="000000"/>
                </a:solidFill>
              </a:rPr>
              <a:t> and </a:t>
            </a:r>
            <a:r>
              <a:rPr lang="en-US" sz="1600" b="1" dirty="0">
                <a:solidFill>
                  <a:srgbClr val="000000"/>
                </a:solidFill>
              </a:rPr>
              <a:t>Media Access Control (MAC).</a:t>
            </a:r>
          </a:p>
          <a:p>
            <a:pPr marL="489010" lvl="2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The LLC sublayer communicates between the networking software at the upper layers and the device hardware at the lower layers.</a:t>
            </a:r>
          </a:p>
          <a:p>
            <a:pPr marL="489010" lvl="2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The MAC sublayer is responsible for data encapsulation and media access control.</a:t>
            </a: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482E20-85AC-4A71-B6F1-35D714F52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3783" y="855419"/>
            <a:ext cx="4640217" cy="368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33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r>
              <a:rPr lang="en-US" sz="1600" dirty="0"/>
              <a:t>Purpose of the Data Link Layer</a:t>
            </a:r>
            <a:br>
              <a:rPr lang="en-US" dirty="0"/>
            </a:br>
            <a:r>
              <a:rPr lang="en-US" sz="2400" dirty="0"/>
              <a:t>Providing Access to Media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93879-5816-3444-9D50-A12F1F37F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72" y="855419"/>
            <a:ext cx="7913516" cy="3073946"/>
          </a:xfrm>
        </p:spPr>
        <p:txBody>
          <a:bodyPr/>
          <a:lstStyle/>
          <a:p>
            <a:pPr marL="0" indent="0" algn="l"/>
            <a:r>
              <a:rPr lang="en-US" dirty="0">
                <a:solidFill>
                  <a:srgbClr val="000000"/>
                </a:solidFill>
              </a:rPr>
              <a:t>Packets exchanged between nodes may experience numerous data link layers and media transitions.</a:t>
            </a:r>
          </a:p>
          <a:p>
            <a:pPr marL="0" indent="0" algn="l"/>
            <a:endParaRPr lang="en-US" dirty="0">
              <a:solidFill>
                <a:srgbClr val="000000"/>
              </a:solidFill>
            </a:endParaRPr>
          </a:p>
          <a:p>
            <a:pPr marL="0" indent="0" algn="l"/>
            <a:r>
              <a:rPr lang="en-US" dirty="0">
                <a:solidFill>
                  <a:srgbClr val="000000"/>
                </a:solidFill>
              </a:rPr>
              <a:t>At each hop along the path, a router performs four basic Layer 2 functions: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Accepts a frame from the network medium.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De-encapsulates the frame to expose the encapsulated packet.</a:t>
            </a:r>
          </a:p>
          <a:p>
            <a:pPr marL="415985" lvl="1" indent="-342900"/>
            <a:r>
              <a:rPr lang="en-US" sz="1600" dirty="0">
                <a:solidFill>
                  <a:srgbClr val="000000"/>
                </a:solidFill>
              </a:rPr>
              <a:t>Re-encapsulates the packet into a new frame.</a:t>
            </a:r>
          </a:p>
          <a:p>
            <a:pPr marL="415985" lvl="1" indent="-342900"/>
            <a:r>
              <a:rPr lang="en-US" sz="1600" dirty="0">
                <a:solidFill>
                  <a:srgbClr val="000000"/>
                </a:solidFill>
              </a:rPr>
              <a:t>Forwards the new frame on the medium of the next network segment.</a:t>
            </a:r>
          </a:p>
          <a:p>
            <a:pPr marL="415985" lvl="1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27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3E1FC63F-1738-4F20-B656-0C076A42F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8"/>
          </a:xfrm>
        </p:spPr>
        <p:txBody>
          <a:bodyPr/>
          <a:lstStyle/>
          <a:p>
            <a:r>
              <a:rPr lang="en-US" sz="1600" dirty="0"/>
              <a:t>Purpose of the Data Link Layer</a:t>
            </a:r>
            <a:br>
              <a:rPr lang="en-US" dirty="0"/>
            </a:br>
            <a:r>
              <a:rPr lang="en-US" sz="2400" dirty="0"/>
              <a:t>Data Link Layer Standards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93879-5816-3444-9D50-A12F1F37F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72" y="855419"/>
            <a:ext cx="3746328" cy="3073946"/>
          </a:xfrm>
        </p:spPr>
        <p:txBody>
          <a:bodyPr/>
          <a:lstStyle/>
          <a:p>
            <a:pPr marL="0" indent="0" algn="just"/>
            <a:r>
              <a:rPr lang="en-US" dirty="0">
                <a:solidFill>
                  <a:srgbClr val="000000"/>
                </a:solidFill>
              </a:rPr>
              <a:t>Data link layer protocols are defined by engineering organizations: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Institute for Electrical and Electronic Engineers (IEEE).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International Telecommunications Union (ITU).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International Organizations for Standardization (ISO).</a:t>
            </a:r>
          </a:p>
          <a:p>
            <a:pPr marL="415985" lvl="1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American National Standards Institute (ANSI).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489010" lvl="2" indent="-342900">
              <a:buFont typeface="Arial" panose="020B0604020202020204" pitchFamily="34" charset="0"/>
              <a:buChar char="•"/>
            </a:pPr>
            <a:endParaRPr lang="en-US" sz="2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algn="l"/>
            <a:endParaRPr lang="en-US" sz="1600" dirty="0">
              <a:solidFill>
                <a:srgbClr val="0000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E48A9C-7AC9-4385-99A6-E88DD132E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855419"/>
            <a:ext cx="4055062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0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65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ITE7_Chp1_Example-1" id="{4A20ED44-3835-F149-9AE4-C332C230E09E}" vid="{AFB5BC48-58F8-AD45-912F-AE2AD65EB694}"/>
    </a:ext>
  </a:extLst>
</a:theme>
</file>

<file path=ppt/theme/theme2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8625</TotalTime>
  <Words>1570</Words>
  <Application>Microsoft Office PowerPoint</Application>
  <PresentationFormat>On-screen Show (16:9)</PresentationFormat>
  <Paragraphs>268</Paragraphs>
  <Slides>28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CiscoSans ExtraLight</vt:lpstr>
      <vt:lpstr>Montserrat</vt:lpstr>
      <vt:lpstr>PT Sans</vt:lpstr>
      <vt:lpstr>Wingdings</vt:lpstr>
      <vt:lpstr>Default Theme</vt:lpstr>
      <vt:lpstr>UCTI-Template-foundation-level</vt:lpstr>
      <vt:lpstr>PowerPoint Presentation</vt:lpstr>
      <vt:lpstr>Data Link Layer</vt:lpstr>
      <vt:lpstr>.</vt:lpstr>
      <vt:lpstr>Contents &amp; Structure</vt:lpstr>
      <vt:lpstr>Purpose of the Data Link Layer</vt:lpstr>
      <vt:lpstr>Purpose of the Data Link Layer The Data Link Layer</vt:lpstr>
      <vt:lpstr>Purpose of the Data Link Layer IEEE 802 LAN/MAN Data Link Sublayers</vt:lpstr>
      <vt:lpstr>Purpose of the Data Link Layer Providing Access to Media</vt:lpstr>
      <vt:lpstr>Purpose of the Data Link Layer Data Link Layer Standards</vt:lpstr>
      <vt:lpstr>Topologies</vt:lpstr>
      <vt:lpstr>Topologies Physical and Logical Topologies</vt:lpstr>
      <vt:lpstr>Topologies WAN Topologies</vt:lpstr>
      <vt:lpstr>Topologies Point-to-Point WAN Topology</vt:lpstr>
      <vt:lpstr>Topologies LAN Topologies</vt:lpstr>
      <vt:lpstr>PowerPoint Presentation</vt:lpstr>
      <vt:lpstr>PowerPoint Presentation</vt:lpstr>
      <vt:lpstr>PowerPoint Presentation</vt:lpstr>
      <vt:lpstr>PowerPoint Presentation</vt:lpstr>
      <vt:lpstr>Data Link Frame</vt:lpstr>
      <vt:lpstr>Data Link Frame The Frame</vt:lpstr>
      <vt:lpstr>Data Link Frame Frame Fields</vt:lpstr>
      <vt:lpstr>Data Link Frame Layer 2 Addresses</vt:lpstr>
      <vt:lpstr>Data Link Frame LAN and WAN Frames</vt:lpstr>
      <vt:lpstr> Summary</vt:lpstr>
      <vt:lpstr>Summary / Recap of Main Points</vt:lpstr>
      <vt:lpstr>Q &amp; A</vt:lpstr>
      <vt:lpstr>What To Expect Next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Basic Switch and End Device Configuration</dc:title>
  <dc:creator>Stephanie Harvey</dc:creator>
  <cp:lastModifiedBy>Shahab Alizadeh</cp:lastModifiedBy>
  <cp:revision>251</cp:revision>
  <dcterms:created xsi:type="dcterms:W3CDTF">2019-10-18T06:21:22Z</dcterms:created>
  <dcterms:modified xsi:type="dcterms:W3CDTF">2023-03-09T02:56:30Z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  <property fmtid="{D5CDD505-2E9C-101B-9397-08002B2CF9AE}" pid="8" name="ArticulateGUID">
    <vt:lpwstr>F9A496F7-57D7-4028-9572-D40DFDF3715A</vt:lpwstr>
  </property>
  <property fmtid="{D5CDD505-2E9C-101B-9397-08002B2CF9AE}" pid="9" name="ArticulatePath">
    <vt:lpwstr>ITE7_Chp9_by_jg</vt:lpwstr>
  </property>
</Properties>
</file>

<file path=docProps/thumbnail.jpeg>
</file>